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307" r:id="rId2"/>
    <p:sldId id="256" r:id="rId3"/>
    <p:sldId id="257" r:id="rId4"/>
    <p:sldId id="301" r:id="rId5"/>
    <p:sldId id="284" r:id="rId6"/>
    <p:sldId id="285" r:id="rId7"/>
    <p:sldId id="262" r:id="rId8"/>
    <p:sldId id="297" r:id="rId9"/>
    <p:sldId id="290" r:id="rId10"/>
    <p:sldId id="292" r:id="rId11"/>
    <p:sldId id="296" r:id="rId12"/>
    <p:sldId id="298" r:id="rId13"/>
    <p:sldId id="294" r:id="rId14"/>
    <p:sldId id="295" r:id="rId15"/>
    <p:sldId id="293" r:id="rId16"/>
    <p:sldId id="291" r:id="rId17"/>
    <p:sldId id="287" r:id="rId18"/>
    <p:sldId id="302" r:id="rId19"/>
    <p:sldId id="304" r:id="rId20"/>
    <p:sldId id="303" r:id="rId21"/>
    <p:sldId id="305" r:id="rId22"/>
    <p:sldId id="265" r:id="rId23"/>
    <p:sldId id="267" r:id="rId24"/>
    <p:sldId id="269" r:id="rId25"/>
    <p:sldId id="306"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61" d="100"/>
          <a:sy n="61" d="100"/>
        </p:scale>
        <p:origin x="1626" y="4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32960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131251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139636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70452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294282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number 7 – 15 teacher only show the countries and can discuss shortly about the selected countries.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334184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go to the section BI and complete the table, teacher will monitor the class.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05222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346227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273757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20</a:t>
            </a:fld>
            <a:endParaRPr lang="en-US"/>
          </a:p>
        </p:txBody>
      </p:sp>
    </p:spTree>
    <p:extLst>
      <p:ext uri="{BB962C8B-B14F-4D97-AF65-F5344CB8AC3E}">
        <p14:creationId xmlns:p14="http://schemas.microsoft.com/office/powerpoint/2010/main" val="345167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80713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reading students will try to write the answer o their note books or on blackboard.</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22</a:t>
            </a:fld>
            <a:endParaRPr lang="en-US"/>
          </a:p>
        </p:txBody>
      </p:sp>
    </p:spTree>
    <p:extLst>
      <p:ext uri="{BB962C8B-B14F-4D97-AF65-F5344CB8AC3E}">
        <p14:creationId xmlns:p14="http://schemas.microsoft.com/office/powerpoint/2010/main" val="96221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338777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can give some time to read the text.</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23</a:t>
            </a:fld>
            <a:endParaRPr lang="en-US"/>
          </a:p>
        </p:txBody>
      </p:sp>
    </p:spTree>
    <p:extLst>
      <p:ext uri="{BB962C8B-B14F-4D97-AF65-F5344CB8AC3E}">
        <p14:creationId xmlns:p14="http://schemas.microsoft.com/office/powerpoint/2010/main" val="334165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24</a:t>
            </a:fld>
            <a:endParaRPr lang="en-US"/>
          </a:p>
        </p:txBody>
      </p:sp>
    </p:spTree>
    <p:extLst>
      <p:ext uri="{BB962C8B-B14F-4D97-AF65-F5344CB8AC3E}">
        <p14:creationId xmlns:p14="http://schemas.microsoft.com/office/powerpoint/2010/main" val="398212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25</a:t>
            </a:fld>
            <a:endParaRPr lang="en-US"/>
          </a:p>
        </p:txBody>
      </p:sp>
    </p:spTree>
    <p:extLst>
      <p:ext uri="{BB962C8B-B14F-4D97-AF65-F5344CB8AC3E}">
        <p14:creationId xmlns:p14="http://schemas.microsoft.com/office/powerpoint/2010/main" val="330371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 this video teacher can ask who go to aboard and why.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276601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only for learners mind</a:t>
            </a:r>
            <a:r>
              <a:rPr lang="en-US" baseline="0" dirty="0" smtClean="0"/>
              <a:t> set up for classroom arrange. </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404452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a:t>
            </a:r>
            <a:r>
              <a:rPr lang="en-US" baseline="0" dirty="0" smtClean="0"/>
              <a:t> number 7 – 15 teacher only show the countries and can discuss shortly about the selected countries.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50351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221841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43264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number 7 – 15 teacher only show the countries and can discuss shortly about the selected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226068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number 7 – 15 teacher only show the countries and can discuss shortly about the selected countries.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293396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6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ama.jpg"/>
          <p:cNvPicPr>
            <a:picLocks noChangeAspect="1"/>
          </p:cNvPicPr>
          <p:nvPr/>
        </p:nvPicPr>
        <p:blipFill>
          <a:blip r:embed="rId3"/>
          <a:stretch>
            <a:fillRect/>
          </a:stretch>
        </p:blipFill>
        <p:spPr>
          <a:xfrm>
            <a:off x="1219200" y="2362200"/>
            <a:ext cx="2072640" cy="2563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malhattan2.jpg"/>
          <p:cNvPicPr>
            <a:picLocks noChangeAspect="1"/>
          </p:cNvPicPr>
          <p:nvPr/>
        </p:nvPicPr>
        <p:blipFill>
          <a:blip r:embed="rId4"/>
          <a:stretch>
            <a:fillRect/>
          </a:stretch>
        </p:blipFill>
        <p:spPr>
          <a:xfrm>
            <a:off x="3810000" y="609600"/>
            <a:ext cx="45720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 Diagonal Corner Rectangle 5"/>
          <p:cNvSpPr/>
          <p:nvPr/>
        </p:nvSpPr>
        <p:spPr>
          <a:xfrm>
            <a:off x="609600" y="51054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America - USA</a:t>
            </a:r>
            <a:endParaRPr lang="en-US" sz="4000" dirty="0">
              <a:latin typeface="Times New Roman" pitchFamily="18" charset="0"/>
              <a:cs typeface="Times New Roman" pitchFamily="18" charset="0"/>
            </a:endParaRPr>
          </a:p>
        </p:txBody>
      </p:sp>
      <p:pic>
        <p:nvPicPr>
          <p:cNvPr id="7" name="Picture 6" descr="congo10.jpg"/>
          <p:cNvPicPr>
            <a:picLocks noChangeAspect="1"/>
          </p:cNvPicPr>
          <p:nvPr/>
        </p:nvPicPr>
        <p:blipFill>
          <a:blip r:embed="rId5"/>
          <a:stretch>
            <a:fillRect/>
          </a:stretch>
        </p:blipFill>
        <p:spPr>
          <a:xfrm>
            <a:off x="1143000" y="7620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k.png"/>
          <p:cNvPicPr>
            <a:picLocks noChangeAspect="1"/>
          </p:cNvPicPr>
          <p:nvPr/>
        </p:nvPicPr>
        <p:blipFill>
          <a:blip r:embed="rId3"/>
          <a:stretch>
            <a:fillRect/>
          </a:stretch>
        </p:blipFill>
        <p:spPr>
          <a:xfrm>
            <a:off x="914400" y="3048000"/>
            <a:ext cx="26670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uk.jpg"/>
          <p:cNvPicPr>
            <a:picLocks noChangeAspect="1"/>
          </p:cNvPicPr>
          <p:nvPr/>
        </p:nvPicPr>
        <p:blipFill>
          <a:blip r:embed="rId4"/>
          <a:stretch>
            <a:fillRect/>
          </a:stretch>
        </p:blipFill>
        <p:spPr>
          <a:xfrm>
            <a:off x="3886200" y="838200"/>
            <a:ext cx="43434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England - UK</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ra vabon.jpg"/>
          <p:cNvPicPr>
            <a:picLocks noChangeAspect="1"/>
          </p:cNvPicPr>
          <p:nvPr/>
        </p:nvPicPr>
        <p:blipFill>
          <a:blip r:embed="rId3"/>
          <a:stretch>
            <a:fillRect/>
          </a:stretch>
        </p:blipFill>
        <p:spPr>
          <a:xfrm>
            <a:off x="3429000" y="609600"/>
            <a:ext cx="51054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 Diagonal Corner Rectangle 2"/>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Australia</a:t>
            </a:r>
            <a:endParaRPr lang="en-US" sz="4000" dirty="0">
              <a:latin typeface="Times New Roman" pitchFamily="18" charset="0"/>
              <a:cs typeface="Times New Roman" pitchFamily="18" charset="0"/>
            </a:endParaRPr>
          </a:p>
        </p:txBody>
      </p:sp>
      <p:pic>
        <p:nvPicPr>
          <p:cNvPr id="4" name="Picture 3" descr="australia.png"/>
          <p:cNvPicPr>
            <a:picLocks noChangeAspect="1"/>
          </p:cNvPicPr>
          <p:nvPr/>
        </p:nvPicPr>
        <p:blipFill>
          <a:blip r:embed="rId4"/>
          <a:stretch>
            <a:fillRect/>
          </a:stretch>
        </p:blipFill>
        <p:spPr>
          <a:xfrm>
            <a:off x="762000" y="3048000"/>
            <a:ext cx="2438400"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ongo10.jpg"/>
          <p:cNvPicPr>
            <a:picLocks noChangeAspect="1"/>
          </p:cNvPicPr>
          <p:nvPr/>
        </p:nvPicPr>
        <p:blipFill>
          <a:blip r:embed="rId5"/>
          <a:stretch>
            <a:fillRect/>
          </a:stretch>
        </p:blipFill>
        <p:spPr>
          <a:xfrm>
            <a:off x="10668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wait.jpg"/>
          <p:cNvPicPr>
            <a:picLocks noChangeAspect="1"/>
          </p:cNvPicPr>
          <p:nvPr/>
        </p:nvPicPr>
        <p:blipFill>
          <a:blip r:embed="rId3"/>
          <a:stretch>
            <a:fillRect/>
          </a:stretch>
        </p:blipFill>
        <p:spPr>
          <a:xfrm>
            <a:off x="1066800" y="2667000"/>
            <a:ext cx="27432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kuwait3.jpg"/>
          <p:cNvPicPr>
            <a:picLocks noChangeAspect="1"/>
          </p:cNvPicPr>
          <p:nvPr/>
        </p:nvPicPr>
        <p:blipFill>
          <a:blip r:embed="rId4"/>
          <a:stretch>
            <a:fillRect/>
          </a:stretch>
        </p:blipFill>
        <p:spPr>
          <a:xfrm>
            <a:off x="4191000" y="762000"/>
            <a:ext cx="41910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Kuwait</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an2.jpg"/>
          <p:cNvPicPr>
            <a:picLocks noChangeAspect="1"/>
          </p:cNvPicPr>
          <p:nvPr/>
        </p:nvPicPr>
        <p:blipFill>
          <a:blip r:embed="rId3"/>
          <a:stretch>
            <a:fillRect/>
          </a:stretch>
        </p:blipFill>
        <p:spPr>
          <a:xfrm>
            <a:off x="914400" y="2971800"/>
            <a:ext cx="25146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ran5.jpg"/>
          <p:cNvPicPr>
            <a:picLocks noChangeAspect="1"/>
          </p:cNvPicPr>
          <p:nvPr/>
        </p:nvPicPr>
        <p:blipFill>
          <a:blip r:embed="rId4"/>
          <a:stretch>
            <a:fillRect/>
          </a:stretch>
        </p:blipFill>
        <p:spPr>
          <a:xfrm>
            <a:off x="3810000" y="914400"/>
            <a:ext cx="46482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Iran</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oor.jpg"/>
          <p:cNvPicPr>
            <a:picLocks noChangeAspect="1"/>
          </p:cNvPicPr>
          <p:nvPr/>
        </p:nvPicPr>
        <p:blipFill>
          <a:blip r:embed="rId3"/>
          <a:stretch>
            <a:fillRect/>
          </a:stretch>
        </p:blipFill>
        <p:spPr>
          <a:xfrm>
            <a:off x="838200" y="2743200"/>
            <a:ext cx="270510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misor.jpg"/>
          <p:cNvPicPr>
            <a:picLocks noChangeAspect="1"/>
          </p:cNvPicPr>
          <p:nvPr/>
        </p:nvPicPr>
        <p:blipFill>
          <a:blip r:embed="rId4"/>
          <a:stretch>
            <a:fillRect/>
          </a:stretch>
        </p:blipFill>
        <p:spPr>
          <a:xfrm>
            <a:off x="3886200" y="762000"/>
            <a:ext cx="44196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 Diagonal Corner Rectangle 3"/>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Egypt</a:t>
            </a:r>
            <a:endParaRPr lang="en-US" sz="4000" dirty="0">
              <a:latin typeface="Times New Roman" pitchFamily="18" charset="0"/>
              <a:cs typeface="Times New Roman" pitchFamily="18" charset="0"/>
            </a:endParaRPr>
          </a:p>
        </p:txBody>
      </p:sp>
      <p:pic>
        <p:nvPicPr>
          <p:cNvPr id="5" name="Picture 4"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gapure.jpg"/>
          <p:cNvPicPr>
            <a:picLocks noChangeAspect="1"/>
          </p:cNvPicPr>
          <p:nvPr/>
        </p:nvPicPr>
        <p:blipFill>
          <a:blip r:embed="rId3"/>
          <a:stretch>
            <a:fillRect/>
          </a:stretch>
        </p:blipFill>
        <p:spPr>
          <a:xfrm>
            <a:off x="3581400" y="838200"/>
            <a:ext cx="50292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singa.jpg"/>
          <p:cNvPicPr>
            <a:picLocks noChangeAspect="1"/>
          </p:cNvPicPr>
          <p:nvPr/>
        </p:nvPicPr>
        <p:blipFill>
          <a:blip r:embed="rId4"/>
          <a:stretch>
            <a:fillRect/>
          </a:stretch>
        </p:blipFill>
        <p:spPr>
          <a:xfrm>
            <a:off x="3581400" y="838200"/>
            <a:ext cx="50292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singapur.png"/>
          <p:cNvPicPr>
            <a:picLocks noChangeAspect="1"/>
          </p:cNvPicPr>
          <p:nvPr/>
        </p:nvPicPr>
        <p:blipFill>
          <a:blip r:embed="rId5"/>
          <a:stretch>
            <a:fillRect/>
          </a:stretch>
        </p:blipFill>
        <p:spPr>
          <a:xfrm>
            <a:off x="762000" y="2895600"/>
            <a:ext cx="2438400" cy="143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 Diagonal Corner Rectangle 4"/>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Singapore</a:t>
            </a:r>
            <a:endParaRPr lang="en-US" sz="4000" dirty="0">
              <a:latin typeface="Times New Roman" pitchFamily="18" charset="0"/>
              <a:cs typeface="Times New Roman" pitchFamily="18" charset="0"/>
            </a:endParaRPr>
          </a:p>
        </p:txBody>
      </p:sp>
      <p:pic>
        <p:nvPicPr>
          <p:cNvPr id="6" name="Picture 5" descr="congo10.jpg"/>
          <p:cNvPicPr>
            <a:picLocks noChangeAspect="1"/>
          </p:cNvPicPr>
          <p:nvPr/>
        </p:nvPicPr>
        <p:blipFill>
          <a:blip r:embed="rId6"/>
          <a:stretch>
            <a:fillRect/>
          </a:stretch>
        </p:blipFill>
        <p:spPr>
          <a:xfrm>
            <a:off x="1066800" y="11430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447800" y="457200"/>
            <a:ext cx="6324600" cy="10668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Elephant" pitchFamily="18" charset="0"/>
              </a:rPr>
              <a:t>Model reading </a:t>
            </a:r>
            <a:endParaRPr lang="en-US" sz="3200" dirty="0">
              <a:solidFill>
                <a:srgbClr val="002060"/>
              </a:solidFill>
              <a:latin typeface="Elephant" pitchFamily="18" charset="0"/>
            </a:endParaRPr>
          </a:p>
        </p:txBody>
      </p:sp>
      <p:pic>
        <p:nvPicPr>
          <p:cNvPr id="3" name="Picture 2" descr="IMG_20140824_112132.jpg"/>
          <p:cNvPicPr>
            <a:picLocks noChangeAspect="1"/>
          </p:cNvPicPr>
          <p:nvPr/>
        </p:nvPicPr>
        <p:blipFill>
          <a:blip r:embed="rId3" cstate="print"/>
          <a:stretch>
            <a:fillRect/>
          </a:stretch>
        </p:blipFill>
        <p:spPr>
          <a:xfrm>
            <a:off x="2667000" y="1447800"/>
            <a:ext cx="38100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09600" y="4572000"/>
            <a:ext cx="8001000" cy="138499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Dear students, listen the text attentively then go to Section B1 and complete column B of the following table with the information from the text .</a:t>
            </a:r>
            <a:endParaRPr lang="en-US" sz="2800" b="1"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05100" y="426246"/>
            <a:ext cx="40005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Wage earner</a:t>
            </a:r>
            <a:endParaRPr lang="en-US" sz="3600" b="1" dirty="0">
              <a:latin typeface="Corbel" pitchFamily="34" charset="0"/>
              <a:cs typeface="Times New Roman" pitchFamily="18" charset="0"/>
            </a:endParaRPr>
          </a:p>
        </p:txBody>
      </p:sp>
      <p:sp>
        <p:nvSpPr>
          <p:cNvPr id="16" name="TextBox 15"/>
          <p:cNvSpPr txBox="1"/>
          <p:nvPr/>
        </p:nvSpPr>
        <p:spPr>
          <a:xfrm>
            <a:off x="3200400" y="5643929"/>
            <a:ext cx="3886200"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Who earn money.</a:t>
            </a:r>
            <a:endParaRPr lang="en-US" sz="3200" b="1" dirty="0">
              <a:latin typeface="Corbel" pitchFamily="34" charset="0"/>
              <a:cs typeface="Times New Roman" pitchFamily="18" charset="0"/>
            </a:endParaRPr>
          </a:p>
        </p:txBody>
      </p:sp>
      <p:sp>
        <p:nvSpPr>
          <p:cNvPr id="10" name="TextBox 9"/>
          <p:cNvSpPr txBox="1"/>
          <p:nvPr/>
        </p:nvSpPr>
        <p:spPr>
          <a:xfrm>
            <a:off x="1128923" y="4427274"/>
            <a:ext cx="73152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wage earners coming form abroad.</a:t>
            </a:r>
            <a:endParaRPr lang="en-US" sz="2800" b="1" dirty="0"/>
          </a:p>
        </p:txBody>
      </p:sp>
      <p:pic>
        <p:nvPicPr>
          <p:cNvPr id="9" name="Picture 8" descr="WAGE EARNER.jpg"/>
          <p:cNvPicPr>
            <a:picLocks noChangeAspect="1"/>
          </p:cNvPicPr>
          <p:nvPr/>
        </p:nvPicPr>
        <p:blipFill>
          <a:blip r:embed="rId3"/>
          <a:stretch>
            <a:fillRect/>
          </a:stretch>
        </p:blipFill>
        <p:spPr>
          <a:xfrm>
            <a:off x="2209800" y="1616907"/>
            <a:ext cx="4495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26127" y="368793"/>
            <a:ext cx="28575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Remittance</a:t>
            </a:r>
            <a:endParaRPr lang="en-US" sz="3600" b="1" dirty="0">
              <a:latin typeface="Corbel" pitchFamily="34" charset="0"/>
              <a:cs typeface="Times New Roman" pitchFamily="18" charset="0"/>
            </a:endParaRPr>
          </a:p>
        </p:txBody>
      </p:sp>
      <p:sp>
        <p:nvSpPr>
          <p:cNvPr id="16" name="TextBox 15"/>
          <p:cNvSpPr txBox="1"/>
          <p:nvPr/>
        </p:nvSpPr>
        <p:spPr>
          <a:xfrm>
            <a:off x="3733800" y="5661943"/>
            <a:ext cx="3048000"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allowance</a:t>
            </a:r>
            <a:endParaRPr lang="en-US" sz="3200" b="1" dirty="0">
              <a:latin typeface="Corbel" pitchFamily="34" charset="0"/>
              <a:cs typeface="Times New Roman" pitchFamily="18" charset="0"/>
            </a:endParaRPr>
          </a:p>
        </p:txBody>
      </p:sp>
      <p:sp>
        <p:nvSpPr>
          <p:cNvPr id="10" name="TextBox 9"/>
          <p:cNvSpPr txBox="1"/>
          <p:nvPr/>
        </p:nvSpPr>
        <p:spPr>
          <a:xfrm>
            <a:off x="1295400" y="4254899"/>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Our wage earners send remittance to their family that increase our economical condition.</a:t>
            </a:r>
            <a:endParaRPr lang="en-US" sz="2800" b="1" dirty="0"/>
          </a:p>
        </p:txBody>
      </p:sp>
      <p:pic>
        <p:nvPicPr>
          <p:cNvPr id="8" name="Picture 7" descr="remitance.jpg"/>
          <p:cNvPicPr>
            <a:picLocks noChangeAspect="1"/>
          </p:cNvPicPr>
          <p:nvPr/>
        </p:nvPicPr>
        <p:blipFill>
          <a:blip r:embed="rId3"/>
          <a:stretch>
            <a:fillRect/>
          </a:stretch>
        </p:blipFill>
        <p:spPr>
          <a:xfrm>
            <a:off x="2588759" y="1453612"/>
            <a:ext cx="35052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1815781"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2743200" y="762000"/>
            <a:ext cx="3429000" cy="2971800"/>
          </a:xfrm>
          <a:prstGeom prst="round2DiagRect">
            <a:avLst>
              <a:gd name="adj1" fmla="val 16667"/>
              <a:gd name="adj2" fmla="val 0"/>
            </a:avLst>
          </a:prstGeom>
          <a:ln w="88900" cap="sq">
            <a:solidFill>
              <a:schemeClr val="bg1">
                <a:lumMod val="75000"/>
              </a:schemeClr>
            </a:solidFill>
            <a:miter lim="800000"/>
          </a:ln>
          <a:effectLst/>
        </p:spPr>
      </p:pic>
      <p:sp>
        <p:nvSpPr>
          <p:cNvPr id="5121" name="WordArt 1"/>
          <p:cNvSpPr>
            <a:spLocks noChangeArrowheads="1" noChangeShapeType="1" noTextEdit="1"/>
          </p:cNvSpPr>
          <p:nvPr/>
        </p:nvSpPr>
        <p:spPr bwMode="auto">
          <a:xfrm>
            <a:off x="2286000" y="4191000"/>
            <a:ext cx="44672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121"/>
                                        </p:tgtEl>
                                        <p:attrNameLst>
                                          <p:attrName>style.visibility</p:attrName>
                                        </p:attrNameLst>
                                      </p:cBhvr>
                                      <p:to>
                                        <p:strVal val="visible"/>
                                      </p:to>
                                    </p:set>
                                    <p:anim calcmode="lin" valueType="num">
                                      <p:cBhvr>
                                        <p:cTn id="14" dur="1000" fill="hold"/>
                                        <p:tgtEl>
                                          <p:spTgt spid="5121"/>
                                        </p:tgtEl>
                                        <p:attrNameLst>
                                          <p:attrName>ppt_w</p:attrName>
                                        </p:attrNameLst>
                                      </p:cBhvr>
                                      <p:tavLst>
                                        <p:tav tm="0">
                                          <p:val>
                                            <p:fltVal val="0"/>
                                          </p:val>
                                        </p:tav>
                                        <p:tav tm="100000">
                                          <p:val>
                                            <p:strVal val="#ppt_w"/>
                                          </p:val>
                                        </p:tav>
                                      </p:tavLst>
                                    </p:anim>
                                    <p:anim calcmode="lin" valueType="num">
                                      <p:cBhvr>
                                        <p:cTn id="15" dur="1000" fill="hold"/>
                                        <p:tgtEl>
                                          <p:spTgt spid="5121"/>
                                        </p:tgtEl>
                                        <p:attrNameLst>
                                          <p:attrName>ppt_h</p:attrName>
                                        </p:attrNameLst>
                                      </p:cBhvr>
                                      <p:tavLst>
                                        <p:tav tm="0">
                                          <p:val>
                                            <p:fltVal val="0"/>
                                          </p:val>
                                        </p:tav>
                                        <p:tav tm="100000">
                                          <p:val>
                                            <p:strVal val="#ppt_h"/>
                                          </p:val>
                                        </p:tav>
                                      </p:tavLst>
                                    </p:anim>
                                    <p:anim calcmode="lin" valueType="num">
                                      <p:cBhvr>
                                        <p:cTn id="16" dur="1000" fill="hold"/>
                                        <p:tgtEl>
                                          <p:spTgt spid="5121"/>
                                        </p:tgtEl>
                                        <p:attrNameLst>
                                          <p:attrName>style.rotation</p:attrName>
                                        </p:attrNameLst>
                                      </p:cBhvr>
                                      <p:tavLst>
                                        <p:tav tm="0">
                                          <p:val>
                                            <p:fltVal val="90"/>
                                          </p:val>
                                        </p:tav>
                                        <p:tav tm="100000">
                                          <p:val>
                                            <p:fltVal val="0"/>
                                          </p:val>
                                        </p:tav>
                                      </p:tavLst>
                                    </p:anim>
                                    <p:animEffect transition="in" filter="fade">
                                      <p:cBhvr>
                                        <p:cTn id="17" dur="1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36196" y="666915"/>
            <a:ext cx="3169403"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Immigration</a:t>
            </a:r>
            <a:endParaRPr lang="en-US" sz="3600" b="1" dirty="0">
              <a:latin typeface="Corbel" pitchFamily="34" charset="0"/>
              <a:cs typeface="Times New Roman" pitchFamily="18" charset="0"/>
            </a:endParaRPr>
          </a:p>
        </p:txBody>
      </p:sp>
      <p:sp>
        <p:nvSpPr>
          <p:cNvPr id="16" name="TextBox 15"/>
          <p:cNvSpPr txBox="1"/>
          <p:nvPr/>
        </p:nvSpPr>
        <p:spPr>
          <a:xfrm>
            <a:off x="2819400" y="5600788"/>
            <a:ext cx="54864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Migration (go to another country).</a:t>
            </a:r>
            <a:endParaRPr lang="en-US" sz="2800" b="1" dirty="0">
              <a:latin typeface="Corbel" pitchFamily="34" charset="0"/>
              <a:cs typeface="Times New Roman" pitchFamily="18" charset="0"/>
            </a:endParaRPr>
          </a:p>
        </p:txBody>
      </p:sp>
      <p:sp>
        <p:nvSpPr>
          <p:cNvPr id="10" name="TextBox 9"/>
          <p:cNvSpPr txBox="1"/>
          <p:nvPr/>
        </p:nvSpPr>
        <p:spPr>
          <a:xfrm>
            <a:off x="1446508" y="4435910"/>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migrated to the USA, the UAE and other countries .</a:t>
            </a:r>
            <a:endParaRPr lang="en-US" sz="2800" b="1" dirty="0"/>
          </a:p>
        </p:txBody>
      </p:sp>
      <p:pic>
        <p:nvPicPr>
          <p:cNvPr id="9" name="Picture 8" descr="WAGE EARNER.jpg"/>
          <p:cNvPicPr>
            <a:picLocks noChangeAspect="1"/>
          </p:cNvPicPr>
          <p:nvPr/>
        </p:nvPicPr>
        <p:blipFill>
          <a:blip r:embed="rId3"/>
          <a:stretch>
            <a:fillRect/>
          </a:stretch>
        </p:blipFill>
        <p:spPr>
          <a:xfrm>
            <a:off x="2590800" y="1740452"/>
            <a:ext cx="4495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36459" y="666915"/>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Export </a:t>
            </a:r>
            <a:endParaRPr lang="en-US" sz="3600" b="1" dirty="0">
              <a:latin typeface="Corbel" pitchFamily="34" charset="0"/>
              <a:cs typeface="Times New Roman" pitchFamily="18" charset="0"/>
            </a:endParaRPr>
          </a:p>
        </p:txBody>
      </p:sp>
      <p:sp>
        <p:nvSpPr>
          <p:cNvPr id="16" name="TextBox 15"/>
          <p:cNvSpPr txBox="1"/>
          <p:nvPr/>
        </p:nvSpPr>
        <p:spPr>
          <a:xfrm>
            <a:off x="3236458" y="5627559"/>
            <a:ext cx="4459741"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Corbel" pitchFamily="34" charset="0"/>
                <a:cs typeface="Times New Roman" pitchFamily="18" charset="0"/>
              </a:rPr>
              <a:t>Send to other countries</a:t>
            </a:r>
            <a:endParaRPr lang="en-US" sz="3200" b="1" dirty="0">
              <a:latin typeface="Corbel" pitchFamily="34" charset="0"/>
              <a:cs typeface="Times New Roman" pitchFamily="18" charset="0"/>
            </a:endParaRPr>
          </a:p>
        </p:txBody>
      </p:sp>
      <p:sp>
        <p:nvSpPr>
          <p:cNvPr id="10" name="TextBox 9"/>
          <p:cNvSpPr txBox="1"/>
          <p:nvPr/>
        </p:nvSpPr>
        <p:spPr>
          <a:xfrm>
            <a:off x="944105" y="4471782"/>
            <a:ext cx="73152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Bangladesh has started export rice to </a:t>
            </a:r>
            <a:r>
              <a:rPr lang="en-US" sz="2800" b="1" dirty="0" err="1" smtClean="0"/>
              <a:t>Srilanka</a:t>
            </a:r>
            <a:r>
              <a:rPr lang="en-US" sz="2800" b="1" dirty="0" smtClean="0"/>
              <a:t>.</a:t>
            </a:r>
            <a:endParaRPr lang="en-US" sz="2800" b="1" dirty="0"/>
          </a:p>
        </p:txBody>
      </p:sp>
      <p:pic>
        <p:nvPicPr>
          <p:cNvPr id="9" name="Picture 8" descr="import.jpg"/>
          <p:cNvPicPr>
            <a:picLocks noChangeAspect="1"/>
          </p:cNvPicPr>
          <p:nvPr/>
        </p:nvPicPr>
        <p:blipFill>
          <a:blip r:embed="rId3"/>
          <a:stretch>
            <a:fillRect/>
          </a:stretch>
        </p:blipFill>
        <p:spPr>
          <a:xfrm>
            <a:off x="2209800" y="1599408"/>
            <a:ext cx="4572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5750" y="36879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8" name="Rounded Rectangle 17"/>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nextCondLst>
                <p:cond evt="onClick" delay="0">
                  <p:tgtEl>
                    <p:spTgt spid="18"/>
                  </p:tgtEl>
                </p:cond>
              </p:nextCondLst>
            </p:seq>
          </p:childTnLst>
        </p:cTn>
      </p:par>
    </p:tnLst>
    <p:bldLst>
      <p:bldP spid="14" grpId="0" animBg="1"/>
      <p:bldP spid="16" grpId="0" animBg="1"/>
      <p:bldP spid="10"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40824_112800.jpg"/>
          <p:cNvPicPr>
            <a:picLocks noChangeAspect="1"/>
          </p:cNvPicPr>
          <p:nvPr/>
        </p:nvPicPr>
        <p:blipFill>
          <a:blip r:embed="rId3" cstate="print"/>
          <a:stretch>
            <a:fillRect/>
          </a:stretch>
        </p:blipFill>
        <p:spPr>
          <a:xfrm>
            <a:off x="2971800" y="1219200"/>
            <a:ext cx="26670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286000" y="457200"/>
            <a:ext cx="45720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Silent reading.</a:t>
            </a:r>
            <a:endParaRPr lang="en-US" sz="3600" b="1" dirty="0"/>
          </a:p>
        </p:txBody>
      </p:sp>
      <p:sp>
        <p:nvSpPr>
          <p:cNvPr id="5" name="TextBox 4"/>
          <p:cNvSpPr txBox="1"/>
          <p:nvPr/>
        </p:nvSpPr>
        <p:spPr>
          <a:xfrm>
            <a:off x="762000" y="3581400"/>
            <a:ext cx="7696200" cy="138499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smtClean="0"/>
              <a:t>Go to the text, Section ‘B’ . Work in pairs,. Ask and answer the following question first. Then read the text to match your answers.</a:t>
            </a:r>
            <a:endParaRPr lang="en-US" sz="2800" b="1" dirty="0"/>
          </a:p>
        </p:txBody>
      </p:sp>
      <p:sp>
        <p:nvSpPr>
          <p:cNvPr id="6" name="TextBox 5"/>
          <p:cNvSpPr txBox="1"/>
          <p:nvPr/>
        </p:nvSpPr>
        <p:spPr>
          <a:xfrm>
            <a:off x="838200" y="5029200"/>
            <a:ext cx="7772400" cy="1200329"/>
          </a:xfrm>
          <a:prstGeom prst="rect">
            <a:avLst/>
          </a:prstGeom>
          <a:noFill/>
        </p:spPr>
        <p:txBody>
          <a:bodyPr wrap="square" rtlCol="0">
            <a:spAutoFit/>
          </a:bodyPr>
          <a:lstStyle/>
          <a:p>
            <a:r>
              <a:rPr lang="en-US" sz="2400" dirty="0" smtClean="0"/>
              <a:t># </a:t>
            </a:r>
            <a:r>
              <a:rPr lang="en-US" sz="2400" b="1" dirty="0" smtClean="0"/>
              <a:t>Do you know how many Bangladeshis work abroad ?</a:t>
            </a:r>
          </a:p>
          <a:p>
            <a:r>
              <a:rPr lang="en-US" sz="2400" b="1" dirty="0" smtClean="0"/>
              <a:t># Do you know what countries they work in ?</a:t>
            </a:r>
          </a:p>
          <a:p>
            <a:r>
              <a:rPr lang="en-US" sz="2400" b="1" dirty="0" smtClean="0"/>
              <a:t># Can you guess how hard they work ?</a:t>
            </a:r>
            <a:endParaRPr lang="en-US" sz="2400" b="1" dirty="0"/>
          </a:p>
        </p:txBody>
      </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828800" y="381000"/>
            <a:ext cx="5791200" cy="9144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Stencil" pitchFamily="82" charset="0"/>
                <a:cs typeface="Times New Roman" pitchFamily="18" charset="0"/>
              </a:rPr>
              <a:t>Pair Works</a:t>
            </a:r>
          </a:p>
        </p:txBody>
      </p:sp>
      <p:graphicFrame>
        <p:nvGraphicFramePr>
          <p:cNvPr id="4" name="Table 3"/>
          <p:cNvGraphicFramePr>
            <a:graphicFrameLocks noGrp="1"/>
          </p:cNvGraphicFramePr>
          <p:nvPr/>
        </p:nvGraphicFramePr>
        <p:xfrm>
          <a:off x="609600" y="1905000"/>
          <a:ext cx="8001000" cy="4495800"/>
        </p:xfrm>
        <a:graphic>
          <a:graphicData uri="http://schemas.openxmlformats.org/drawingml/2006/table">
            <a:tbl>
              <a:tblPr firstRow="1" bandRow="1">
                <a:tableStyleId>{5C22544A-7EE6-4342-B048-85BDC9FD1C3A}</a:tableStyleId>
              </a:tblPr>
              <a:tblGrid>
                <a:gridCol w="2667000"/>
                <a:gridCol w="2667000"/>
                <a:gridCol w="2667000"/>
              </a:tblGrid>
              <a:tr h="899160">
                <a:tc>
                  <a:txBody>
                    <a:bodyPr/>
                    <a:lstStyle/>
                    <a:p>
                      <a:r>
                        <a:rPr lang="en-US" sz="2000" b="1" dirty="0" smtClean="0">
                          <a:solidFill>
                            <a:srgbClr val="002060"/>
                          </a:solidFill>
                          <a:latin typeface="Times New Roman" pitchFamily="18" charset="0"/>
                          <a:cs typeface="Times New Roman" pitchFamily="18" charset="0"/>
                        </a:rPr>
                        <a:t>A</a:t>
                      </a:r>
                      <a:r>
                        <a:rPr lang="en-US" sz="2000" b="1" baseline="0" dirty="0" smtClean="0">
                          <a:solidFill>
                            <a:srgbClr val="002060"/>
                          </a:solidFill>
                          <a:latin typeface="Times New Roman" pitchFamily="18" charset="0"/>
                          <a:cs typeface="Times New Roman" pitchFamily="18" charset="0"/>
                        </a:rPr>
                        <a:t> large number of </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en-US" sz="2000" b="1" dirty="0" smtClean="0">
                          <a:solidFill>
                            <a:srgbClr val="002060"/>
                          </a:solidFill>
                          <a:latin typeface="Times New Roman" pitchFamily="18" charset="0"/>
                          <a:cs typeface="Times New Roman" pitchFamily="18" charset="0"/>
                        </a:rPr>
                        <a:t>Is created </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en-US" sz="2000" b="1" dirty="0" smtClean="0">
                          <a:solidFill>
                            <a:srgbClr val="002060"/>
                          </a:solidFill>
                          <a:latin typeface="Times New Roman" pitchFamily="18" charset="0"/>
                          <a:cs typeface="Times New Roman" pitchFamily="18" charset="0"/>
                        </a:rPr>
                        <a:t>abroad only in May.</a:t>
                      </a:r>
                      <a:endParaRPr lang="en-US" sz="2000" b="1" dirty="0">
                        <a:solidFill>
                          <a:srgbClr val="002060"/>
                        </a:solidFill>
                        <a:latin typeface="Times New Roman" pitchFamily="18" charset="0"/>
                        <a:cs typeface="Times New Roman" pitchFamily="18" charset="0"/>
                      </a:endParaRPr>
                    </a:p>
                  </a:txBody>
                  <a:tcPr>
                    <a:solidFill>
                      <a:schemeClr val="accent1">
                        <a:lumMod val="40000"/>
                        <a:lumOff val="60000"/>
                      </a:schemeClr>
                    </a:solidFill>
                  </a:tcPr>
                </a:tc>
              </a:tr>
              <a:tr h="899160">
                <a:tc>
                  <a:txBody>
                    <a:bodyPr/>
                    <a:lstStyle/>
                    <a:p>
                      <a:r>
                        <a:rPr lang="en-US" sz="2000" b="1" dirty="0" smtClean="0">
                          <a:latin typeface="Times New Roman" pitchFamily="18" charset="0"/>
                          <a:cs typeface="Times New Roman" pitchFamily="18" charset="0"/>
                        </a:rPr>
                        <a:t>Nearly 73 thousands jobseekers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Wage earners</a:t>
                      </a:r>
                      <a:r>
                        <a:rPr lang="en-US" sz="2000" b="1" baseline="0" dirty="0" smtClean="0">
                          <a:latin typeface="Times New Roman" pitchFamily="18" charset="0"/>
                          <a:cs typeface="Times New Roman" pitchFamily="18" charset="0"/>
                        </a:rPr>
                        <a:t> abroad was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abroad</a:t>
                      </a:r>
                      <a:r>
                        <a:rPr lang="en-US" sz="2000" b="1" baseline="0" dirty="0" smtClean="0">
                          <a:latin typeface="Times New Roman" pitchFamily="18" charset="0"/>
                          <a:cs typeface="Times New Roman" pitchFamily="18" charset="0"/>
                        </a:rPr>
                        <a:t> for job</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Remittance from</a:t>
                      </a:r>
                      <a:r>
                        <a:rPr lang="en-US" sz="2000" b="1" baseline="0" dirty="0" smtClean="0">
                          <a:latin typeface="Times New Roman" pitchFamily="18" charset="0"/>
                          <a:cs typeface="Times New Roman" pitchFamily="18" charset="0"/>
                        </a:rPr>
                        <a:t> Bangladesh</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Skilled</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In Malaysia</a:t>
                      </a:r>
                      <a:r>
                        <a:rPr lang="en-US" sz="2000" b="1" baseline="0" dirty="0" smtClean="0">
                          <a:latin typeface="Times New Roman" pitchFamily="18" charset="0"/>
                          <a:cs typeface="Times New Roman" pitchFamily="18" charset="0"/>
                        </a:rPr>
                        <a:t> too.</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In May 2012 a large number of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Bangladeshi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US D 11.76 billion in May</a:t>
                      </a:r>
                      <a:r>
                        <a:rPr lang="en-US" sz="2000" b="1" baseline="0" dirty="0" smtClean="0">
                          <a:latin typeface="Times New Roman" pitchFamily="18" charset="0"/>
                          <a:cs typeface="Times New Roman" pitchFamily="18" charset="0"/>
                        </a:rPr>
                        <a:t> 2012.</a:t>
                      </a:r>
                      <a:endParaRPr lang="en-US" sz="2000" b="1" dirty="0">
                        <a:latin typeface="Times New Roman" pitchFamily="18" charset="0"/>
                        <a:cs typeface="Times New Roman" pitchFamily="18" charset="0"/>
                      </a:endParaRPr>
                    </a:p>
                  </a:txBody>
                  <a:tcPr/>
                </a:tc>
              </a:tr>
              <a:tr h="899160">
                <a:tc>
                  <a:txBody>
                    <a:bodyPr/>
                    <a:lstStyle/>
                    <a:p>
                      <a:r>
                        <a:rPr lang="en-US" sz="2000" b="1" dirty="0" smtClean="0">
                          <a:latin typeface="Times New Roman" pitchFamily="18" charset="0"/>
                          <a:cs typeface="Times New Roman" pitchFamily="18" charset="0"/>
                        </a:rPr>
                        <a:t>The scope of manpower</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Went</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professionals also migrate to the USA.</a:t>
                      </a:r>
                      <a:endParaRPr lang="en-US" sz="2000" b="1" dirty="0">
                        <a:latin typeface="Times New Roman" pitchFamily="18" charset="0"/>
                        <a:cs typeface="Times New Roman" pitchFamily="18" charset="0"/>
                      </a:endParaRPr>
                    </a:p>
                  </a:txBody>
                  <a:tcPr/>
                </a:tc>
              </a:tr>
            </a:tbl>
          </a:graphicData>
        </a:graphic>
      </p:graphicFrame>
      <p:sp>
        <p:nvSpPr>
          <p:cNvPr id="6" name="TextBox 5"/>
          <p:cNvSpPr txBox="1"/>
          <p:nvPr/>
        </p:nvSpPr>
        <p:spPr>
          <a:xfrm>
            <a:off x="838200" y="1371600"/>
            <a:ext cx="7543800" cy="523220"/>
          </a:xfrm>
          <a:prstGeom prst="rect">
            <a:avLst/>
          </a:prstGeom>
          <a:noFill/>
        </p:spPr>
        <p:txBody>
          <a:bodyPr wrap="square" rtlCol="0">
            <a:spAutoFit/>
          </a:bodyPr>
          <a:lstStyle/>
          <a:p>
            <a:pPr algn="ctr"/>
            <a:r>
              <a:rPr lang="en-US" sz="2800" dirty="0" smtClean="0"/>
              <a:t>Make five meaningful sentences from the table.</a:t>
            </a:r>
            <a:endParaRPr lang="en-US" sz="2800"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838200" y="7620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838200" y="4114800"/>
            <a:ext cx="7391400" cy="1981200"/>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002060"/>
                </a:solidFill>
                <a:latin typeface="Times New Roman" pitchFamily="18" charset="0"/>
                <a:cs typeface="Times New Roman" pitchFamily="18" charset="0"/>
              </a:rPr>
              <a:t>Make a dialogue between you and your partner about the importance of professionals skills for our wage earners.</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133600" y="2514600"/>
            <a:ext cx="4572000" cy="1524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143000" y="609600"/>
            <a:ext cx="68580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Elephant" pitchFamily="18" charset="0"/>
                <a:cs typeface="Times New Roman" pitchFamily="18" charset="0"/>
              </a:rPr>
              <a:t>IDENTITY</a:t>
            </a:r>
            <a:endParaRPr lang="en-US" sz="4000" dirty="0">
              <a:solidFill>
                <a:srgbClr val="002060"/>
              </a:solidFill>
              <a:latin typeface="Elephant" pitchFamily="18" charset="0"/>
              <a:cs typeface="Times New Roman" pitchFamily="18" charset="0"/>
            </a:endParaRPr>
          </a:p>
        </p:txBody>
      </p:sp>
      <p:sp>
        <p:nvSpPr>
          <p:cNvPr id="6" name="TextBox 5"/>
          <p:cNvSpPr txBox="1"/>
          <p:nvPr/>
        </p:nvSpPr>
        <p:spPr>
          <a:xfrm>
            <a:off x="838200" y="1981200"/>
            <a:ext cx="7543800" cy="2000548"/>
          </a:xfrm>
          <a:prstGeom prst="rect">
            <a:avLst/>
          </a:prstGeom>
          <a:solidFill>
            <a:schemeClr val="accent5">
              <a:lumMod val="20000"/>
              <a:lumOff val="8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4000" dirty="0" smtClean="0">
                <a:latin typeface="Times New Roman" pitchFamily="18" charset="0"/>
                <a:cs typeface="Times New Roman" pitchFamily="18" charset="0"/>
              </a:rPr>
              <a:t>                 SK. Md. </a:t>
            </a:r>
            <a:r>
              <a:rPr lang="en-US" sz="4000" dirty="0" err="1" smtClean="0">
                <a:latin typeface="Times New Roman" pitchFamily="18" charset="0"/>
                <a:cs typeface="Times New Roman" pitchFamily="18" charset="0"/>
              </a:rPr>
              <a:t>Harunar</a:t>
            </a:r>
            <a:r>
              <a:rPr lang="en-US" sz="4000" dirty="0" smtClean="0">
                <a:latin typeface="Times New Roman" pitchFamily="18" charset="0"/>
                <a:cs typeface="Times New Roman" pitchFamily="18" charset="0"/>
              </a:rPr>
              <a:t> Rashid</a:t>
            </a:r>
            <a:endParaRPr lang="en-US" sz="32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Senior Assist: Teacher</a:t>
            </a:r>
          </a:p>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Sonatola</a:t>
            </a:r>
            <a:r>
              <a:rPr lang="en-US" sz="2800" dirty="0" smtClean="0">
                <a:latin typeface="Times New Roman" pitchFamily="18" charset="0"/>
                <a:cs typeface="Times New Roman" pitchFamily="18" charset="0"/>
              </a:rPr>
              <a:t> Model High School,                                                 		  </a:t>
            </a:r>
            <a:r>
              <a:rPr lang="en-US" sz="2800" dirty="0" err="1" smtClean="0">
                <a:latin typeface="Times New Roman" pitchFamily="18" charset="0"/>
                <a:cs typeface="Times New Roman" pitchFamily="18" charset="0"/>
              </a:rPr>
              <a:t>Sonatola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Bogra</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7" name="TextBox 6"/>
          <p:cNvSpPr txBox="1"/>
          <p:nvPr/>
        </p:nvSpPr>
        <p:spPr>
          <a:xfrm>
            <a:off x="1143000" y="4191000"/>
            <a:ext cx="7086600" cy="1815882"/>
          </a:xfrm>
          <a:prstGeom prst="rect">
            <a:avLst/>
          </a:prstGeom>
          <a:solidFill>
            <a:schemeClr val="accent6">
              <a:lumMod val="20000"/>
              <a:lumOff val="8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                   Lesson</a:t>
            </a:r>
          </a:p>
          <a:p>
            <a:pPr algn="ctr"/>
            <a:r>
              <a:rPr lang="en-US" sz="3200" dirty="0" smtClean="0">
                <a:latin typeface="Times New Roman" pitchFamily="18" charset="0"/>
                <a:cs typeface="Times New Roman" pitchFamily="18" charset="0"/>
              </a:rPr>
              <a:t>                        ENGLISH FOR TODAY</a:t>
            </a:r>
          </a:p>
          <a:p>
            <a:pPr algn="ctr"/>
            <a:r>
              <a:rPr lang="en-US" sz="2400" dirty="0" smtClean="0">
                <a:latin typeface="Times New Roman" pitchFamily="18" charset="0"/>
                <a:cs typeface="Times New Roman" pitchFamily="18" charset="0"/>
              </a:rPr>
              <a:t>                          CLASS : SIX</a:t>
            </a:r>
          </a:p>
          <a:p>
            <a:pPr algn="ctr"/>
            <a:r>
              <a:rPr lang="en-US" sz="2400" dirty="0" smtClean="0">
                <a:latin typeface="Times New Roman" pitchFamily="18" charset="0"/>
                <a:cs typeface="Times New Roman" pitchFamily="18" charset="0"/>
              </a:rPr>
              <a:t>                            UNIT – 26</a:t>
            </a:r>
          </a:p>
        </p:txBody>
      </p:sp>
      <p:pic>
        <p:nvPicPr>
          <p:cNvPr id="5" name="Picture 4" descr="Myself.jpg"/>
          <p:cNvPicPr>
            <a:picLocks noChangeAspect="1"/>
          </p:cNvPicPr>
          <p:nvPr/>
        </p:nvPicPr>
        <p:blipFill>
          <a:blip r:embed="rId3"/>
          <a:stretch>
            <a:fillRect/>
          </a:stretch>
        </p:blipFill>
        <p:spPr>
          <a:xfrm>
            <a:off x="1447800" y="2286000"/>
            <a:ext cx="1039091" cy="14619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six.jpg"/>
          <p:cNvPicPr>
            <a:picLocks noChangeAspect="1"/>
          </p:cNvPicPr>
          <p:nvPr/>
        </p:nvPicPr>
        <p:blipFill>
          <a:blip r:embed="rId4" cstate="print"/>
          <a:stretch>
            <a:fillRect/>
          </a:stretch>
        </p:blipFill>
        <p:spPr>
          <a:xfrm>
            <a:off x="1981200" y="4495800"/>
            <a:ext cx="1021080" cy="12740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4)">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50an.jpg"/>
          <p:cNvPicPr>
            <a:picLocks noChangeAspect="1"/>
          </p:cNvPicPr>
          <p:nvPr/>
        </p:nvPicPr>
        <p:blipFill>
          <a:blip r:embed="rId4"/>
          <a:stretch>
            <a:fillRect/>
          </a:stretch>
        </p:blipFill>
        <p:spPr>
          <a:xfrm>
            <a:off x="914400" y="762000"/>
            <a:ext cx="73914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838200" y="5181600"/>
            <a:ext cx="5410200" cy="58477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3200" dirty="0" smtClean="0">
                <a:latin typeface="Elephant" pitchFamily="18" charset="0"/>
              </a:rPr>
              <a:t>Let`s enjoy a video clip</a:t>
            </a:r>
            <a:endParaRPr lang="en-US" sz="3200" dirty="0">
              <a:latin typeface="Elephant" pitchFamily="18" charset="0"/>
            </a:endParaRPr>
          </a:p>
        </p:txBody>
      </p:sp>
      <p:graphicFrame>
        <p:nvGraphicFramePr>
          <p:cNvPr id="5" name="Object 4">
            <a:hlinkClick r:id="" action="ppaction://ole?verb=0"/>
          </p:cNvPr>
          <p:cNvGraphicFramePr>
            <a:graphicFrameLocks noChangeAspect="1"/>
          </p:cNvGraphicFramePr>
          <p:nvPr/>
        </p:nvGraphicFramePr>
        <p:xfrm>
          <a:off x="6477000" y="4953000"/>
          <a:ext cx="1981200" cy="1676400"/>
        </p:xfrm>
        <a:graphic>
          <a:graphicData uri="http://schemas.openxmlformats.org/presentationml/2006/ole">
            <mc:AlternateContent xmlns:mc="http://schemas.openxmlformats.org/markup-compatibility/2006">
              <mc:Choice xmlns:v="urn:schemas-microsoft-com:vml" Requires="v">
                <p:oleObj spid="_x0000_s1036" name="Packager Shell Object" showAsIcon="1" r:id="rId5" imgW="914400" imgH="771480" progId="Package">
                  <p:embed/>
                </p:oleObj>
              </mc:Choice>
              <mc:Fallback>
                <p:oleObj name="Packager Shell Object" showAsIcon="1" r:id="rId5" imgW="914400" imgH="771480" progId="Package">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953000"/>
                        <a:ext cx="19812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96000" y="5638800"/>
            <a:ext cx="2743200" cy="800219"/>
          </a:xfrm>
          <a:prstGeom prst="rect">
            <a:avLst/>
          </a:prstGeom>
          <a:noFill/>
        </p:spPr>
        <p:txBody>
          <a:bodyPr wrap="square" rtlCol="0">
            <a:spAutoFit/>
          </a:bodyPr>
          <a:lstStyle/>
          <a:p>
            <a:pPr algn="ctr"/>
            <a:r>
              <a:rPr lang="en-US" dirty="0" smtClean="0"/>
              <a:t/>
            </a:r>
            <a:br>
              <a:rPr lang="en-US" dirty="0" smtClean="0"/>
            </a:br>
            <a:r>
              <a:rPr lang="en-US" sz="2800" dirty="0" smtClean="0">
                <a:solidFill>
                  <a:srgbClr val="7030A0"/>
                </a:solidFill>
              </a:rPr>
              <a:t>Click here</a:t>
            </a:r>
            <a:endParaRPr lang="en-US" sz="2800" dirty="0">
              <a:solidFill>
                <a:srgbClr val="7030A0"/>
              </a:solidFill>
            </a:endParaRPr>
          </a:p>
        </p:txBody>
      </p:sp>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4953000"/>
            <a:ext cx="7391400" cy="1295400"/>
          </a:xfrm>
          <a:prstGeom prst="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Can you imagine who are the passenger of this </a:t>
            </a:r>
            <a:r>
              <a:rPr lang="en-US" sz="2800" b="1" dirty="0" err="1" smtClean="0">
                <a:solidFill>
                  <a:srgbClr val="002060"/>
                </a:solidFill>
                <a:latin typeface="Times New Roman" pitchFamily="18" charset="0"/>
                <a:cs typeface="Times New Roman" pitchFamily="18" charset="0"/>
              </a:rPr>
              <a:t>Biman</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10" name="Rectangle 9"/>
          <p:cNvSpPr/>
          <p:nvPr/>
        </p:nvSpPr>
        <p:spPr>
          <a:xfrm>
            <a:off x="914400" y="4724400"/>
            <a:ext cx="7620000" cy="1600200"/>
          </a:xfrm>
          <a:prstGeom prst="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Sir, I mean varieties classes men are the passengers of this </a:t>
            </a:r>
            <a:r>
              <a:rPr lang="en-US" sz="2400" b="1" dirty="0" err="1" smtClean="0">
                <a:solidFill>
                  <a:srgbClr val="002060"/>
                </a:solidFill>
                <a:latin typeface="Times New Roman" pitchFamily="18" charset="0"/>
                <a:cs typeface="Times New Roman" pitchFamily="18" charset="0"/>
              </a:rPr>
              <a:t>Biman</a:t>
            </a:r>
            <a:r>
              <a:rPr lang="en-US" sz="2400" b="1" dirty="0" smtClean="0">
                <a:solidFill>
                  <a:srgbClr val="002060"/>
                </a:solidFill>
                <a:latin typeface="Times New Roman" pitchFamily="18" charset="0"/>
                <a:cs typeface="Times New Roman" pitchFamily="18" charset="0"/>
              </a:rPr>
              <a:t>. Such as </a:t>
            </a:r>
            <a:r>
              <a:rPr lang="en-US" sz="2400" b="1" dirty="0" err="1" smtClean="0">
                <a:solidFill>
                  <a:srgbClr val="002060"/>
                </a:solidFill>
                <a:latin typeface="Times New Roman" pitchFamily="18" charset="0"/>
                <a:cs typeface="Times New Roman" pitchFamily="18" charset="0"/>
              </a:rPr>
              <a:t>Govt</a:t>
            </a:r>
            <a:r>
              <a:rPr lang="en-US" sz="2400" b="1" dirty="0" smtClean="0">
                <a:solidFill>
                  <a:srgbClr val="002060"/>
                </a:solidFill>
                <a:latin typeface="Times New Roman" pitchFamily="18" charset="0"/>
                <a:cs typeface="Times New Roman" pitchFamily="18" charset="0"/>
              </a:rPr>
              <a:t>: officers, business man, students, Patients, tourists  and our wage earners.</a:t>
            </a:r>
            <a:endParaRPr lang="en-US" sz="2400" b="1" dirty="0">
              <a:solidFill>
                <a:srgbClr val="002060"/>
              </a:solidFill>
              <a:latin typeface="Times New Roman" pitchFamily="18" charset="0"/>
              <a:cs typeface="Times New Roman" pitchFamily="18" charset="0"/>
            </a:endParaRPr>
          </a:p>
        </p:txBody>
      </p:sp>
      <p:pic>
        <p:nvPicPr>
          <p:cNvPr id="11" name="Picture 10" descr="BB.jpg"/>
          <p:cNvPicPr>
            <a:picLocks noChangeAspect="1"/>
          </p:cNvPicPr>
          <p:nvPr/>
        </p:nvPicPr>
        <p:blipFill>
          <a:blip r:embed="rId3"/>
          <a:stretch>
            <a:fillRect/>
          </a:stretch>
        </p:blipFill>
        <p:spPr>
          <a:xfrm>
            <a:off x="685800" y="533400"/>
            <a:ext cx="77724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Right)">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4876800"/>
            <a:ext cx="8077200" cy="1524000"/>
          </a:xfrm>
          <a:prstGeom prst="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2060"/>
                </a:solidFill>
                <a:latin typeface="Elephant" pitchFamily="18" charset="0"/>
                <a:cs typeface="Times New Roman" pitchFamily="18" charset="0"/>
              </a:rPr>
              <a:t>OUR WAGE EARNERS</a:t>
            </a:r>
          </a:p>
        </p:txBody>
      </p:sp>
      <p:pic>
        <p:nvPicPr>
          <p:cNvPr id="8" name="Picture 7" descr="WE.jpg"/>
          <p:cNvPicPr>
            <a:picLocks noChangeAspect="1"/>
          </p:cNvPicPr>
          <p:nvPr/>
        </p:nvPicPr>
        <p:blipFill>
          <a:blip r:embed="rId2"/>
          <a:stretch>
            <a:fillRect/>
          </a:stretch>
        </p:blipFill>
        <p:spPr>
          <a:xfrm>
            <a:off x="1447800" y="1371600"/>
            <a:ext cx="66294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1828800" y="457200"/>
            <a:ext cx="563880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Elephant" pitchFamily="18" charset="0"/>
                <a:cs typeface="Times New Roman" pitchFamily="18" charset="0"/>
              </a:rPr>
              <a:t>LESSON DECLARATION</a:t>
            </a:r>
            <a:endParaRPr lang="en-US" sz="2800" dirty="0">
              <a:solidFill>
                <a:srgbClr val="002060"/>
              </a:solidFill>
              <a:latin typeface="Elephant" pitchFamily="18"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itchFamily="18" charset="0"/>
                <a:cs typeface="Times New Roman" pitchFamily="18" charset="0"/>
              </a:rPr>
              <a:t>Learning  outcomes</a:t>
            </a:r>
            <a:endParaRPr lang="en-US" sz="3600" dirty="0">
              <a:solidFill>
                <a:srgbClr val="002060"/>
              </a:solidFill>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chemeClr val="accent6">
              <a:lumMod val="20000"/>
              <a:lumOff val="8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Times New Roman" pitchFamily="18" charset="0"/>
                <a:cs typeface="Times New Roman" pitchFamily="18" charset="0"/>
              </a:rPr>
              <a:t>After completing the lesson students will be able to -</a:t>
            </a:r>
          </a:p>
          <a:p>
            <a:endParaRPr lang="en-US" sz="2400" dirty="0" smtClean="0">
              <a:solidFill>
                <a:srgbClr val="002060"/>
              </a:solidFill>
              <a:latin typeface="Times New Roman" pitchFamily="18" charset="0"/>
              <a:cs typeface="Times New Roman" pitchFamily="18" charset="0"/>
            </a:endParaRPr>
          </a:p>
          <a:p>
            <a:pPr>
              <a:buFont typeface="Wingdings" pitchFamily="2" charset="2"/>
              <a:buChar char="Ø"/>
            </a:pPr>
            <a:r>
              <a:rPr lang="en-US" sz="2400" dirty="0" smtClean="0">
                <a:solidFill>
                  <a:srgbClr val="002060"/>
                </a:solidFill>
                <a:latin typeface="Times New Roman" pitchFamily="18" charset="0"/>
                <a:cs typeface="Times New Roman" pitchFamily="18" charset="0"/>
              </a:rPr>
              <a:t> read and understand texts </a:t>
            </a:r>
          </a:p>
          <a:p>
            <a:pPr>
              <a:buFont typeface="Wingdings" pitchFamily="2" charset="2"/>
              <a:buChar char="Ø"/>
            </a:pP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infer meaning from context </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dirty="0" smtClean="0">
                <a:solidFill>
                  <a:srgbClr val="002060"/>
                </a:solidFill>
                <a:latin typeface="Times New Roman" pitchFamily="18" charset="0"/>
                <a:cs typeface="Times New Roman" pitchFamily="18" charset="0"/>
              </a:rPr>
              <a:t>Participate in short dialogues and conversations on familiar topics</a:t>
            </a:r>
            <a:endParaRPr lang="en-US" sz="2400"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go10.jpg"/>
          <p:cNvPicPr>
            <a:picLocks noChangeAspect="1"/>
          </p:cNvPicPr>
          <p:nvPr/>
        </p:nvPicPr>
        <p:blipFill>
          <a:blip r:embed="rId3"/>
          <a:stretch>
            <a:fillRect/>
          </a:stretch>
        </p:blipFill>
        <p:spPr>
          <a:xfrm>
            <a:off x="4419600" y="533400"/>
            <a:ext cx="4038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BB.jpg"/>
          <p:cNvPicPr>
            <a:picLocks noChangeAspect="1"/>
          </p:cNvPicPr>
          <p:nvPr/>
        </p:nvPicPr>
        <p:blipFill>
          <a:blip r:embed="rId4"/>
          <a:stretch>
            <a:fillRect/>
          </a:stretch>
        </p:blipFill>
        <p:spPr>
          <a:xfrm>
            <a:off x="762000" y="1600200"/>
            <a:ext cx="2971801"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3810000"/>
            <a:ext cx="7848600"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Our wage earners work in many countries in the world they are mainly United Arab Emirates (UAE), Oman, Qatar, Bahrain, Kuwait, Iran, Iraq Jordan, Syria, Egypt, Libya, Malaysia United Sates of America (USA), Canada, Australia, Singapore, New Zealand, United Kingdom and many other European countries.</a:t>
            </a:r>
            <a:endParaRPr lang="en-US" sz="2400" b="1"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ab3.jpg"/>
          <p:cNvPicPr>
            <a:picLocks noChangeAspect="1"/>
          </p:cNvPicPr>
          <p:nvPr/>
        </p:nvPicPr>
        <p:blipFill>
          <a:blip r:embed="rId3"/>
          <a:stretch>
            <a:fillRect/>
          </a:stretch>
        </p:blipFill>
        <p:spPr>
          <a:xfrm>
            <a:off x="4191000" y="533400"/>
            <a:ext cx="4191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rab king.jpg"/>
          <p:cNvPicPr>
            <a:picLocks noChangeAspect="1"/>
          </p:cNvPicPr>
          <p:nvPr/>
        </p:nvPicPr>
        <p:blipFill>
          <a:blip r:embed="rId4"/>
          <a:stretch>
            <a:fillRect/>
          </a:stretch>
        </p:blipFill>
        <p:spPr>
          <a:xfrm>
            <a:off x="914400" y="2667000"/>
            <a:ext cx="26670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 Diagonal Corner Rectangle 4"/>
          <p:cNvSpPr/>
          <p:nvPr/>
        </p:nvSpPr>
        <p:spPr>
          <a:xfrm>
            <a:off x="533400" y="4876800"/>
            <a:ext cx="4343400" cy="1066800"/>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Saudi Arab - UAE</a:t>
            </a:r>
            <a:endParaRPr lang="en-US" sz="4000" dirty="0">
              <a:latin typeface="Times New Roman" pitchFamily="18" charset="0"/>
              <a:cs typeface="Times New Roman" pitchFamily="18" charset="0"/>
            </a:endParaRPr>
          </a:p>
        </p:txBody>
      </p:sp>
      <p:pic>
        <p:nvPicPr>
          <p:cNvPr id="6" name="Picture 5" descr="congo10.jpg"/>
          <p:cNvPicPr>
            <a:picLocks noChangeAspect="1"/>
          </p:cNvPicPr>
          <p:nvPr/>
        </p:nvPicPr>
        <p:blipFill>
          <a:blip r:embed="rId5"/>
          <a:stretch>
            <a:fillRect/>
          </a:stretch>
        </p:blipFill>
        <p:spPr>
          <a:xfrm>
            <a:off x="1295400" y="1066800"/>
            <a:ext cx="1676399" cy="1376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TotalTime>
  <Words>989</Words>
  <Application>Microsoft Office PowerPoint</Application>
  <PresentationFormat>On-screen Show (4:3)</PresentationFormat>
  <Paragraphs>133</Paragraphs>
  <Slides>26</Slides>
  <Notes>22</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vt:lpstr>
      <vt:lpstr>Book Antiqua</vt:lpstr>
      <vt:lpstr>Calibri</vt:lpstr>
      <vt:lpstr>Corbel</vt:lpstr>
      <vt:lpstr>Elephant</vt:lpstr>
      <vt:lpstr>Impact</vt:lpstr>
      <vt:lpstr>MonooMJ</vt:lpstr>
      <vt:lpstr>Nikosh</vt:lpstr>
      <vt:lpstr>Stencil</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314</cp:revision>
  <dcterms:created xsi:type="dcterms:W3CDTF">2006-08-16T00:00:00Z</dcterms:created>
  <dcterms:modified xsi:type="dcterms:W3CDTF">2015-06-25T07:25:39Z</dcterms:modified>
</cp:coreProperties>
</file>